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70" r:id="rId2"/>
    <p:sldId id="471" r:id="rId3"/>
  </p:sldIdLst>
  <p:sldSz cx="12193588" cy="6869113"/>
  <p:notesSz cx="6858000" cy="9144000"/>
  <p:defaultTextStyle>
    <a:defPPr>
      <a:defRPr lang="de-DE"/>
    </a:defPPr>
    <a:lvl1pPr marL="0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1pPr>
    <a:lvl2pPr marL="457446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2pPr>
    <a:lvl3pPr marL="914892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3pPr>
    <a:lvl4pPr marL="1372337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4pPr>
    <a:lvl5pPr marL="1829783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5pPr>
    <a:lvl6pPr marL="2287229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6pPr>
    <a:lvl7pPr marL="2744674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7pPr>
    <a:lvl8pPr marL="3202120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8pPr>
    <a:lvl9pPr marL="3659566" algn="l" defTabSz="914892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iner, Benjamin" initials="GB" lastIdx="13" clrIdx="0">
    <p:extLst>
      <p:ext uri="{19B8F6BF-5375-455C-9EA6-DF929625EA0E}">
        <p15:presenceInfo xmlns:p15="http://schemas.microsoft.com/office/powerpoint/2012/main" userId="S-1-5-21-1143099508-1257914023-1050887974-23224" providerId="AD"/>
      </p:ext>
    </p:extLst>
  </p:cmAuthor>
  <p:cmAuthor id="2" name="Kroggel, Camilla" initials="KC" lastIdx="1" clrIdx="1">
    <p:extLst>
      <p:ext uri="{19B8F6BF-5375-455C-9EA6-DF929625EA0E}">
        <p15:presenceInfo xmlns:p15="http://schemas.microsoft.com/office/powerpoint/2012/main" userId="S-1-5-21-1143099508-1257914023-1050887974-21072" providerId="AD"/>
      </p:ext>
    </p:extLst>
  </p:cmAuthor>
  <p:cmAuthor id="3" name="Grafik1" initials="G" lastIdx="4" clrIdx="2">
    <p:extLst>
      <p:ext uri="{19B8F6BF-5375-455C-9EA6-DF929625EA0E}">
        <p15:presenceInfo xmlns:p15="http://schemas.microsoft.com/office/powerpoint/2012/main" userId="Grafik1" providerId="None"/>
      </p:ext>
    </p:extLst>
  </p:cmAuthor>
  <p:cmAuthor id="4" name="Wittwer, Lisa" initials="WL" lastIdx="2" clrIdx="3">
    <p:extLst>
      <p:ext uri="{19B8F6BF-5375-455C-9EA6-DF929625EA0E}">
        <p15:presenceInfo xmlns:p15="http://schemas.microsoft.com/office/powerpoint/2012/main" userId="S-1-5-21-1143099508-1257914023-1050887974-375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D"/>
    <a:srgbClr val="4A4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0B233-FD0F-472A-9F3B-2AE8B89EA434}" type="datetimeFigureOut">
              <a:rPr lang="de-DE" smtClean="0"/>
              <a:t>02.07.2026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90563" y="1143000"/>
            <a:ext cx="547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D6054-FB7C-4E1D-A90C-A001E8A7D55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044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1pPr>
    <a:lvl2pPr marL="457446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2pPr>
    <a:lvl3pPr marL="914892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3pPr>
    <a:lvl4pPr marL="1372337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4pPr>
    <a:lvl5pPr marL="1829783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5pPr>
    <a:lvl6pPr marL="2287229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6pPr>
    <a:lvl7pPr marL="2744674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7pPr>
    <a:lvl8pPr marL="3202120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8pPr>
    <a:lvl9pPr marL="3659566" algn="l" defTabSz="914892" rtl="0" eaLnBrk="1" latinLnBrk="0" hangingPunct="1">
      <a:defRPr sz="12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792225" y="2038878"/>
            <a:ext cx="3614461" cy="279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5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4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7994" y="1640655"/>
            <a:ext cx="6095594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2" name="Bildplatzhalter 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1640655"/>
            <a:ext cx="6095594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Textplatzhalter 15">
            <a:extLst>
              <a:ext uri="{FF2B5EF4-FFF2-40B4-BE49-F238E27FC236}">
                <a16:creationId xmlns:a16="http://schemas.microsoft.com/office/drawing/2014/main" id="{779AF5FF-E424-47D8-B539-95B2AB755E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6007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15" name="Textplatzhalter 15">
            <a:extLst>
              <a:ext uri="{FF2B5EF4-FFF2-40B4-BE49-F238E27FC236}">
                <a16:creationId xmlns:a16="http://schemas.microsoft.com/office/drawing/2014/main" id="{28D733A7-5AF9-488B-A80F-4FEB040FDAC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 algn="r"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CBBC991F-0D80-D059-F1F0-7B590706B0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415411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4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40655"/>
            <a:ext cx="12193588" cy="423685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platzhalter 15">
            <a:extLst>
              <a:ext uri="{FF2B5EF4-FFF2-40B4-BE49-F238E27FC236}">
                <a16:creationId xmlns:a16="http://schemas.microsoft.com/office/drawing/2014/main" id="{F4A2E519-A2AB-40BB-A067-75D2377A4C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6005" y="5949626"/>
            <a:ext cx="490973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F77D29DC-DD02-7067-31BE-0D1199869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875089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Ihre Ansprechperson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4"/>
            <a:ext cx="6480844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" name="Textfeld 2"/>
          <p:cNvSpPr txBox="1"/>
          <p:nvPr userDrawn="1"/>
        </p:nvSpPr>
        <p:spPr>
          <a:xfrm>
            <a:off x="516006" y="5084226"/>
            <a:ext cx="5400703" cy="3077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sz="2000" dirty="0">
                <a:solidFill>
                  <a:srgbClr val="4A4A4A"/>
                </a:solidFill>
              </a:rPr>
              <a:t>https://www.sab.sachsen.de</a:t>
            </a: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015015" y="2245613"/>
            <a:ext cx="904081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3015015" y="2645611"/>
            <a:ext cx="904081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516005" y="2245613"/>
            <a:ext cx="2501909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6473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Tel.	0351 4910 -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516005" y="2645611"/>
            <a:ext cx="2501909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4886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Fax	0351 4910 -</a:t>
            </a:r>
          </a:p>
        </p:txBody>
      </p:sp>
      <p:sp>
        <p:nvSpPr>
          <p:cNvPr id="20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1591360" y="3043559"/>
            <a:ext cx="5405489" cy="380480"/>
          </a:xfrm>
        </p:spPr>
        <p:txBody>
          <a:bodyPr wrap="square" tIns="36000" bIns="36000" numCol="1" spcCol="360000">
            <a:spAutoFit/>
          </a:bodyPr>
          <a:lstStyle>
            <a:lvl1pPr>
              <a:defRPr b="0">
                <a:solidFill>
                  <a:srgbClr val="4A4A4A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@sab.sachsen.de</a:t>
            </a:r>
          </a:p>
        </p:txBody>
      </p:sp>
      <p:sp>
        <p:nvSpPr>
          <p:cNvPr id="21" name="Textfeld 20"/>
          <p:cNvSpPr txBox="1"/>
          <p:nvPr userDrawn="1"/>
        </p:nvSpPr>
        <p:spPr>
          <a:xfrm>
            <a:off x="516005" y="3051993"/>
            <a:ext cx="1092025" cy="380490"/>
          </a:xfrm>
          <a:prstGeom prst="rect">
            <a:avLst/>
          </a:prstGeom>
        </p:spPr>
        <p:txBody>
          <a:bodyPr vert="horz" wrap="square" lIns="0" tIns="36005" rIns="0" bIns="36005" rtlCol="0" anchor="t">
            <a:spAutoFit/>
          </a:bodyPr>
          <a:lstStyle/>
          <a:p>
            <a:pPr>
              <a:tabLst>
                <a:tab pos="1074886" algn="l"/>
              </a:tabLst>
            </a:pPr>
            <a:r>
              <a:rPr lang="de-DE" sz="2000" dirty="0">
                <a:solidFill>
                  <a:srgbClr val="4A4A4A"/>
                </a:solidFill>
              </a:rPr>
              <a:t>E-Mail</a:t>
            </a:r>
          </a:p>
        </p:txBody>
      </p:sp>
      <p:pic>
        <p:nvPicPr>
          <p:cNvPr id="4" name="SAB_Logo_Farbe-pos_sRGB.png" descr="SAB_Logo_Farbe-pos_sRGB.png">
            <a:extLst>
              <a:ext uri="{FF2B5EF4-FFF2-40B4-BE49-F238E27FC236}">
                <a16:creationId xmlns:a16="http://schemas.microsoft.com/office/drawing/2014/main" id="{217B6922-846F-5EDC-6F3B-13BB49847F6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59005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22186" y="1510553"/>
            <a:ext cx="7308952" cy="2080858"/>
          </a:xfrm>
        </p:spPr>
        <p:txBody>
          <a:bodyPr anchor="b"/>
          <a:lstStyle>
            <a:lvl1pPr algn="l">
              <a:defRPr sz="450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Das ist eine Titelseite mit einer maximal dreizeiligen Headline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22186" y="3599376"/>
            <a:ext cx="7308952" cy="416831"/>
          </a:xfrm>
        </p:spPr>
        <p:txBody>
          <a:bodyPr tIns="108000"/>
          <a:lstStyle>
            <a:lvl1pPr marL="0" indent="0" algn="l">
              <a:buNone/>
              <a:defRPr sz="2000"/>
            </a:lvl1pPr>
            <a:lvl2pPr marL="457263" indent="0" algn="ctr">
              <a:buNone/>
              <a:defRPr sz="2000"/>
            </a:lvl2pPr>
            <a:lvl3pPr marL="914526" indent="0" algn="ctr">
              <a:buNone/>
              <a:defRPr sz="1800"/>
            </a:lvl3pPr>
            <a:lvl4pPr marL="1371789" indent="0" algn="ctr">
              <a:buNone/>
              <a:defRPr sz="1600"/>
            </a:lvl4pPr>
            <a:lvl5pPr marL="1829051" indent="0" algn="ctr">
              <a:buNone/>
              <a:defRPr sz="1600"/>
            </a:lvl5pPr>
            <a:lvl6pPr marL="2286314" indent="0" algn="ctr">
              <a:buNone/>
              <a:defRPr sz="1600"/>
            </a:lvl6pPr>
            <a:lvl7pPr marL="2743577" indent="0" algn="ctr">
              <a:buNone/>
              <a:defRPr sz="1600"/>
            </a:lvl7pPr>
            <a:lvl8pPr marL="3200840" indent="0" algn="ctr">
              <a:buNone/>
              <a:defRPr sz="1600"/>
            </a:lvl8pPr>
            <a:lvl9pPr marL="3658103" indent="0" algn="ctr">
              <a:buNone/>
              <a:defRPr sz="1600"/>
            </a:lvl9pPr>
          </a:lstStyle>
          <a:p>
            <a:r>
              <a:rPr lang="de-DE" dirty="0"/>
              <a:t>Subline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422588" y="4813789"/>
            <a:ext cx="7308214" cy="308276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DE" dirty="0"/>
              <a:t>Vorname Name, Ort, 1. Januar 2018</a:t>
            </a:r>
          </a:p>
        </p:txBody>
      </p:sp>
      <p:pic>
        <p:nvPicPr>
          <p:cNvPr id="6" name="SAB_Logo_Farbe-neg_sRGB.png" descr="SAB_Logo_Farbe-neg_sRGB.png">
            <a:extLst>
              <a:ext uri="{FF2B5EF4-FFF2-40B4-BE49-F238E27FC236}">
                <a16:creationId xmlns:a16="http://schemas.microsoft.com/office/drawing/2014/main" id="{A64E66CB-E04B-BF9E-794E-EDD4743A9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8993" y="399949"/>
            <a:ext cx="1535179" cy="7441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3119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42318" y="2055326"/>
            <a:ext cx="7308952" cy="2119393"/>
          </a:xfrm>
        </p:spPr>
        <p:txBody>
          <a:bodyPr anchor="b"/>
          <a:lstStyle>
            <a:lvl1pPr algn="ctr">
              <a:lnSpc>
                <a:spcPts val="5501"/>
              </a:lnSpc>
              <a:defRPr sz="4500" b="0" i="1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„Das ist eine Zitatfolie. Wichtig, prominent und zentriert.“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42318" y="4186595"/>
            <a:ext cx="7308952" cy="416831"/>
          </a:xfrm>
        </p:spPr>
        <p:txBody>
          <a:bodyPr tIns="108000"/>
          <a:lstStyle>
            <a:lvl1pPr marL="0" indent="0" algn="ctr">
              <a:buNone/>
              <a:defRPr sz="2000"/>
            </a:lvl1pPr>
            <a:lvl2pPr marL="457263" indent="0" algn="ctr">
              <a:buNone/>
              <a:defRPr sz="2000"/>
            </a:lvl2pPr>
            <a:lvl3pPr marL="914526" indent="0" algn="ctr">
              <a:buNone/>
              <a:defRPr sz="1800"/>
            </a:lvl3pPr>
            <a:lvl4pPr marL="1371789" indent="0" algn="ctr">
              <a:buNone/>
              <a:defRPr sz="1600"/>
            </a:lvl4pPr>
            <a:lvl5pPr marL="1829051" indent="0" algn="ctr">
              <a:buNone/>
              <a:defRPr sz="1600"/>
            </a:lvl5pPr>
            <a:lvl6pPr marL="2286314" indent="0" algn="ctr">
              <a:buNone/>
              <a:defRPr sz="1600"/>
            </a:lvl6pPr>
            <a:lvl7pPr marL="2743577" indent="0" algn="ctr">
              <a:buNone/>
              <a:defRPr sz="1600"/>
            </a:lvl7pPr>
            <a:lvl8pPr marL="3200840" indent="0" algn="ctr">
              <a:buNone/>
              <a:defRPr sz="1600"/>
            </a:lvl8pPr>
            <a:lvl9pPr marL="3658103" indent="0" algn="ctr">
              <a:buNone/>
              <a:defRPr sz="1600"/>
            </a:lvl9pPr>
          </a:lstStyle>
          <a:p>
            <a:r>
              <a:rPr lang="de-DE" dirty="0"/>
              <a:t>Vorname Name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516007" y="1847666"/>
            <a:ext cx="11161577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516005" y="5513929"/>
            <a:ext cx="11161579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EB1FD331-6216-C475-BDC0-307648B1DF2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9739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ohne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1173" y="5949626"/>
            <a:ext cx="482641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sp>
        <p:nvSpPr>
          <p:cNvPr id="9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516007" y="1847666"/>
            <a:ext cx="11161577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16F54A7D-BD11-B26B-BF8E-39B88BF719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86543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5955669C-38BD-586D-D59A-C1D369E98A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24149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sp>
        <p:nvSpPr>
          <p:cNvPr id="17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6276880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D1F353B1-718D-FAE4-64E9-6E2DE0AC589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126567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6276207" y="1847666"/>
            <a:ext cx="5401378" cy="15413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864112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" y="5434731"/>
            <a:ext cx="4064956" cy="1433646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1847666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276882" y="5949626"/>
            <a:ext cx="5400702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Quellenangabe:</a:t>
            </a:r>
          </a:p>
        </p:txBody>
      </p:sp>
      <p:pic>
        <p:nvPicPr>
          <p:cNvPr id="3" name="SAB_Logo_Farbe-pos_sRGB.png" descr="SAB_Logo_Farbe-pos_sRGB.png">
            <a:extLst>
              <a:ext uri="{FF2B5EF4-FFF2-40B4-BE49-F238E27FC236}">
                <a16:creationId xmlns:a16="http://schemas.microsoft.com/office/drawing/2014/main" id="{6CBF196D-2C02-14BC-E5F6-2C63C90F0A4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3118" y="261834"/>
            <a:ext cx="965807" cy="468148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276059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/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16005" y="540876"/>
            <a:ext cx="5400705" cy="462414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7994" y="540875"/>
            <a:ext cx="6095594" cy="5336634"/>
          </a:xfrm>
        </p:spPr>
        <p:txBody>
          <a:bodyPr tIns="144000">
            <a:noAutofit/>
          </a:bodyPr>
          <a:lstStyle>
            <a:lvl1pPr algn="ctr">
              <a:defRPr sz="1200" b="0" baseline="0">
                <a:solidFill>
                  <a:srgbClr val="4A4A4A"/>
                </a:solidFill>
              </a:defRPr>
            </a:lvl1pPr>
          </a:lstStyle>
          <a:p>
            <a:r>
              <a:rPr lang="de-DE" dirty="0"/>
              <a:t>Zum Hinzufügen eines Fotos bitte auf das Icon klicken.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006" y="2325765"/>
            <a:ext cx="5400703" cy="1541376"/>
          </a:xfrm>
        </p:spPr>
        <p:txBody>
          <a:bodyPr numCol="1" spcCol="360000">
            <a:sp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 dirty="0"/>
              <a:t>Subheadline</a:t>
            </a:r>
          </a:p>
          <a:p>
            <a:pPr lvl="1"/>
            <a:r>
              <a:rPr lang="de-DE" dirty="0"/>
              <a:t>Text</a:t>
            </a:r>
          </a:p>
          <a:p>
            <a:pPr lvl="2"/>
            <a:r>
              <a:rPr lang="de-DE" dirty="0"/>
              <a:t>Erste Ebene</a:t>
            </a:r>
          </a:p>
          <a:p>
            <a:pPr lvl="3"/>
            <a:r>
              <a:rPr lang="de-DE" dirty="0"/>
              <a:t>Zweite Ebene</a:t>
            </a:r>
          </a:p>
          <a:p>
            <a:pPr lvl="4"/>
            <a:r>
              <a:rPr lang="de-DE" dirty="0"/>
              <a:t>Dritte Ebene</a:t>
            </a:r>
          </a:p>
        </p:txBody>
      </p:sp>
      <p:sp>
        <p:nvSpPr>
          <p:cNvPr id="8" name="Textplatzhalter 15">
            <a:extLst>
              <a:ext uri="{FF2B5EF4-FFF2-40B4-BE49-F238E27FC236}">
                <a16:creationId xmlns:a16="http://schemas.microsoft.com/office/drawing/2014/main" id="{B85C97E8-B1C7-4E98-AF53-FBF3DEDFFF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5595" y="5949626"/>
            <a:ext cx="4909730" cy="154137"/>
          </a:xfrm>
        </p:spPr>
        <p:txBody>
          <a:bodyPr/>
          <a:lstStyle>
            <a:lvl1pPr>
              <a:defRPr sz="1000" b="0">
                <a:solidFill>
                  <a:srgbClr val="4A4A4A"/>
                </a:solidFill>
              </a:defRPr>
            </a:lvl1pPr>
          </a:lstStyle>
          <a:p>
            <a:pPr lvl="0"/>
            <a:r>
              <a:rPr lang="de-DE" dirty="0"/>
              <a:t>Foto: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06000" y="6472439"/>
            <a:ext cx="6480000" cy="153888"/>
          </a:xfr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</p:spTree>
    <p:extLst>
      <p:ext uri="{BB962C8B-B14F-4D97-AF65-F5344CB8AC3E}">
        <p14:creationId xmlns:p14="http://schemas.microsoft.com/office/powerpoint/2010/main" val="329317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6005" y="540876"/>
            <a:ext cx="11161579" cy="46241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0" dirty="0"/>
              <a:t>Headline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519494" y="1847666"/>
            <a:ext cx="8158088" cy="154137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DE" noProof="0" dirty="0"/>
              <a:t>Subheadline</a:t>
            </a:r>
          </a:p>
          <a:p>
            <a:pPr lvl="1"/>
            <a:r>
              <a:rPr lang="de-DE" noProof="0" dirty="0"/>
              <a:t>Text</a:t>
            </a:r>
          </a:p>
          <a:p>
            <a:pPr lvl="2"/>
            <a:r>
              <a:rPr lang="de-DE" noProof="0" dirty="0"/>
              <a:t>Erste Ebene</a:t>
            </a:r>
          </a:p>
          <a:p>
            <a:pPr lvl="3"/>
            <a:r>
              <a:rPr lang="de-DE" noProof="0" dirty="0"/>
              <a:t>Zweite Ebene</a:t>
            </a:r>
          </a:p>
          <a:p>
            <a:pPr lvl="4"/>
            <a:r>
              <a:rPr lang="de-DE" noProof="0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488645" y="6472314"/>
            <a:ext cx="64800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Präsentation © 2023, Sächsische Aufbaubank - Förderbank -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08979" y="6472439"/>
            <a:ext cx="568606" cy="15413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Folie </a:t>
            </a:r>
            <a:fld id="{CD5CCF0A-4975-445D-A9B6-31426794DFA0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r Verbinder 10"/>
          <p:cNvCxnSpPr/>
          <p:nvPr userDrawn="1"/>
        </p:nvCxnSpPr>
        <p:spPr>
          <a:xfrm flipV="1">
            <a:off x="11091623" y="6457025"/>
            <a:ext cx="0" cy="184966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71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49" r:id="rId3"/>
    <p:sldLayoutId id="2147483662" r:id="rId4"/>
    <p:sldLayoutId id="2147483664" r:id="rId5"/>
    <p:sldLayoutId id="2147483663" r:id="rId6"/>
    <p:sldLayoutId id="2147483650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l" defTabSz="914526" rtl="0" eaLnBrk="1" latinLnBrk="0" hangingPunct="1">
        <a:lnSpc>
          <a:spcPct val="100000"/>
        </a:lnSpc>
        <a:spcBef>
          <a:spcPct val="0"/>
        </a:spcBef>
        <a:buNone/>
        <a:defRPr sz="3001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b="1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kern="120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70037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0074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10111" indent="-270037" algn="l" defTabSz="914526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946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09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471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34" indent="-228631" algn="l" defTabSz="9145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3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26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89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51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14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577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40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03" algn="l" defTabSz="9145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64" userDrawn="1">
          <p15:clr>
            <a:srgbClr val="F26B43"/>
          </p15:clr>
        </p15:guide>
        <p15:guide id="2" pos="326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orient="horz" pos="35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us.k@hwk-leipzig.de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beratung@hwk-chemnitz.de" TargetMode="External"/><Relationship Id="rId4" Type="http://schemas.openxmlformats.org/officeDocument/2006/relationships/hyperlink" Target="mailto:sekretariatW@hwk-dresden.d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xistenzgruendung@dresden.ihk.de" TargetMode="External"/><Relationship Id="rId7" Type="http://schemas.openxmlformats.org/officeDocument/2006/relationships/hyperlink" Target="tel:+4934112671456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startercenter@leipzig.ihk.de" TargetMode="External"/><Relationship Id="rId5" Type="http://schemas.openxmlformats.org/officeDocument/2006/relationships/hyperlink" Target="mailto:franca.hess@chemnitz.ihk.de" TargetMode="External"/><Relationship Id="rId4" Type="http://schemas.openxmlformats.org/officeDocument/2006/relationships/hyperlink" Target="tel:+49371690013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5"/>
          </p:nvPr>
        </p:nvSpPr>
        <p:spPr>
          <a:xfrm>
            <a:off x="516005" y="2317613"/>
            <a:ext cx="2588140" cy="307777"/>
          </a:xfrm>
        </p:spPr>
        <p:txBody>
          <a:bodyPr/>
          <a:lstStyle/>
          <a:p>
            <a:r>
              <a:rPr lang="de-DE" dirty="0"/>
              <a:t>Handwerkskammern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16005" y="1356917"/>
            <a:ext cx="8641125" cy="307777"/>
          </a:xfrm>
        </p:spPr>
        <p:txBody>
          <a:bodyPr/>
          <a:lstStyle/>
          <a:p>
            <a:r>
              <a:rPr lang="de-DE" sz="2000" dirty="0"/>
              <a:t>Ansprechpartner der fachkundigen Stellen - Gründerinnenprämie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568DBD8-30D8-9D7F-9C93-745DC694F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66" y="231661"/>
            <a:ext cx="3038899" cy="70494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F7EC498-80EF-3596-C707-4B23F441456D}"/>
              </a:ext>
            </a:extLst>
          </p:cNvPr>
          <p:cNvSpPr txBox="1"/>
          <p:nvPr/>
        </p:nvSpPr>
        <p:spPr>
          <a:xfrm>
            <a:off x="516005" y="2775631"/>
            <a:ext cx="4712829" cy="230832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r>
              <a:rPr lang="de-DE" sz="1000" dirty="0">
                <a:solidFill>
                  <a:schemeClr val="bg2"/>
                </a:solidFill>
              </a:rPr>
              <a:t>HWK zu Leipzig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Wirtschaft Recht, Sekretariat Frau Kerstin Haus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0341 2188-301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3"/>
              </a:rPr>
              <a:t>haus.k@hwk-leipzig.de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HWK Dresden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Wirtschaftsförderung und -beratung, Sekretariat Frau Fanny Richter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0351 4640-931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4"/>
              </a:rPr>
              <a:t>sekretariatW@hwk-dresden.de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HWK Chemnitz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Hauptabteilung Gewerbeförderung, Sekretariat Frau Mandy </a:t>
            </a:r>
            <a:r>
              <a:rPr lang="de-DE" sz="1000" dirty="0" err="1">
                <a:solidFill>
                  <a:schemeClr val="bg2"/>
                </a:solidFill>
              </a:rPr>
              <a:t>Proß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0371 5364-206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</a:t>
            </a:r>
            <a:r>
              <a:rPr lang="de-DE" sz="1000" dirty="0">
                <a:solidFill>
                  <a:schemeClr val="bg2"/>
                </a:solidFill>
                <a:hlinkClick r:id="rId5"/>
              </a:rPr>
              <a:t>beratung@hwk-chemnitz.de</a:t>
            </a:r>
            <a:endParaRPr lang="de-DE" sz="1000" dirty="0">
              <a:solidFill>
                <a:schemeClr val="bg2"/>
              </a:solidFill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</p:txBody>
      </p:sp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A02D0262-903E-DB4F-A4B5-0679B8136B51}"/>
              </a:ext>
            </a:extLst>
          </p:cNvPr>
          <p:cNvSpPr txBox="1">
            <a:spLocks/>
          </p:cNvSpPr>
          <p:nvPr/>
        </p:nvSpPr>
        <p:spPr>
          <a:xfrm>
            <a:off x="5963893" y="2317613"/>
            <a:ext cx="4118569" cy="3077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70037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40074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0111" indent="-270037" algn="l" defTabSz="91452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946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209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471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734" indent="-228631" algn="l" defTabSz="9145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Landesverband der Freien Berufe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DCA68A3-C82F-A4BC-1908-204BD4A155CC}"/>
              </a:ext>
            </a:extLst>
          </p:cNvPr>
          <p:cNvSpPr txBox="1"/>
          <p:nvPr/>
        </p:nvSpPr>
        <p:spPr>
          <a:xfrm>
            <a:off x="5963893" y="2775631"/>
            <a:ext cx="2851743" cy="1077218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r>
              <a:rPr lang="de-DE" sz="1000" dirty="0">
                <a:solidFill>
                  <a:schemeClr val="bg2"/>
                </a:solidFill>
              </a:rPr>
              <a:t>Landesverband der freien Berufe Sachsen e.V.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Dr. Michael Schulte Westenberg - Geschäftsführer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Anschrift: Schützenhöhe 16, 01099 Dresden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Tel.: 0351 213 00 40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Fax: 0351 8267-412</a:t>
            </a:r>
          </a:p>
          <a:p>
            <a:pPr algn="l"/>
            <a:r>
              <a:rPr lang="de-DE" sz="1000" dirty="0">
                <a:solidFill>
                  <a:schemeClr val="bg2"/>
                </a:solidFill>
              </a:rPr>
              <a:t>E-Mail: info@lfb-sachsen.de</a:t>
            </a:r>
          </a:p>
          <a:p>
            <a:pPr algn="l"/>
            <a:endParaRPr lang="de-DE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8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5"/>
          </p:nvPr>
        </p:nvSpPr>
        <p:spPr>
          <a:xfrm>
            <a:off x="516004" y="2317613"/>
            <a:ext cx="4590833" cy="615553"/>
          </a:xfrm>
        </p:spPr>
        <p:txBody>
          <a:bodyPr/>
          <a:lstStyle/>
          <a:p>
            <a:r>
              <a:rPr lang="de-DE" dirty="0"/>
              <a:t>Industrie- und Handelskammern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16005" y="1356917"/>
            <a:ext cx="8641125" cy="307777"/>
          </a:xfrm>
        </p:spPr>
        <p:txBody>
          <a:bodyPr/>
          <a:lstStyle/>
          <a:p>
            <a:r>
              <a:rPr lang="de-DE" sz="2000" dirty="0"/>
              <a:t>Ansprechpartner der fachkundigen Stellen - Gründerinnenprämie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568DBD8-30D8-9D7F-9C93-745DC694F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66" y="231661"/>
            <a:ext cx="3038899" cy="70494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F7EC498-80EF-3596-C707-4B23F441456D}"/>
              </a:ext>
            </a:extLst>
          </p:cNvPr>
          <p:cNvSpPr txBox="1"/>
          <p:nvPr/>
        </p:nvSpPr>
        <p:spPr>
          <a:xfrm>
            <a:off x="516005" y="2775631"/>
            <a:ext cx="2883803" cy="3154710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/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IHK Dresden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GründerService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Tel.: 0351 2802-444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  <a:hlinkClick r:id="rId3"/>
              </a:rPr>
              <a:t>existenzgruendung@dresden.ihk.de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 pitchFamily="34" charset="0"/>
              </a:rPr>
              <a:t>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 pitchFamily="34" charset="0"/>
            </a:endParaRPr>
          </a:p>
          <a:p>
            <a:pPr algn="l"/>
            <a:endParaRPr lang="de-DE" sz="1000" dirty="0">
              <a:solidFill>
                <a:schemeClr val="bg2"/>
              </a:solidFill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IHK Chemnitz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lnSpc>
                <a:spcPts val="1300"/>
              </a:lnSpc>
            </a:pP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Franca Heß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Referatsleiterin Starthilfe | Unternehmensförderung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Straße der Nationen 25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09111 Chemnitz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Telefon: </a:t>
            </a:r>
            <a:r>
              <a:rPr lang="de-DE" sz="100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4"/>
              </a:rPr>
              <a:t>+49 371 6900-1310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lnSpc>
                <a:spcPts val="1300"/>
              </a:lnSpc>
            </a:pPr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5"/>
              </a:rPr>
              <a:t>franca.hess@chemnitz.ihk.de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 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IHK zu Leipzig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StarterCenter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Leipzig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Goerdelerring 5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04109 Leipzig</a:t>
            </a:r>
            <a:b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</a:br>
            <a:r>
              <a:rPr lang="de-DE" sz="1000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6"/>
              </a:rPr>
              <a:t>startercenter@leipzig.ihk.de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</a:t>
            </a:r>
            <a:endParaRPr lang="de-DE" sz="1000" dirty="0">
              <a:effectLst/>
              <a:ea typeface="Calibri" panose="020F0502020204030204" pitchFamily="34" charset="0"/>
              <a:cs typeface="Aptos" panose="020F0502020204030204"/>
            </a:endParaRPr>
          </a:p>
          <a:p>
            <a:pPr>
              <a:spcAft>
                <a:spcPts val="1200"/>
              </a:spcAft>
            </a:pPr>
            <a:r>
              <a:rPr lang="de-DE" sz="1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T: </a:t>
            </a:r>
            <a:r>
              <a:rPr lang="de-DE" sz="100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  <a:hlinkClick r:id="rId7"/>
              </a:rPr>
              <a:t>+49 341 1267-</a:t>
            </a:r>
            <a:r>
              <a:rPr lang="de-DE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F0502020204030204"/>
              </a:rPr>
              <a:t> 0</a:t>
            </a:r>
            <a:endParaRPr lang="de-DE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338781"/>
      </p:ext>
    </p:extLst>
  </p:cSld>
  <p:clrMapOvr>
    <a:masterClrMapping/>
  </p:clrMapOvr>
</p:sld>
</file>

<file path=ppt/theme/theme1.xml><?xml version="1.0" encoding="utf-8"?>
<a:theme xmlns:a="http://schemas.openxmlformats.org/drawingml/2006/main" name="SAB PPT-Vorlage">
  <a:themeElements>
    <a:clrScheme name="SAB-Farben">
      <a:dk1>
        <a:srgbClr val="FFFFFF"/>
      </a:dk1>
      <a:lt1>
        <a:srgbClr val="14504B"/>
      </a:lt1>
      <a:dk2>
        <a:srgbClr val="AFCD37"/>
      </a:dk2>
      <a:lt2>
        <a:srgbClr val="464646"/>
      </a:lt2>
      <a:accent1>
        <a:srgbClr val="00A0D2"/>
      </a:accent1>
      <a:accent2>
        <a:srgbClr val="552D5A"/>
      </a:accent2>
      <a:accent3>
        <a:srgbClr val="B41E64"/>
      </a:accent3>
      <a:accent4>
        <a:srgbClr val="E6502D"/>
      </a:accent4>
      <a:accent5>
        <a:srgbClr val="F59641"/>
      </a:accent5>
      <a:accent6>
        <a:srgbClr val="FFC832"/>
      </a:accent6>
      <a:hlink>
        <a:srgbClr val="14504B"/>
      </a:hlink>
      <a:folHlink>
        <a:srgbClr val="14504B"/>
      </a:folHlink>
    </a:clrScheme>
    <a:fontScheme name="SAB-Schrift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sz="20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>
        <a:spAutoFit/>
      </a:bodyPr>
      <a:lstStyle>
        <a:defPPr algn="l">
          <a:defRPr sz="1000" dirty="0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AB Power-Point-Vorlage 2023_kurz.pptx" id="{499FE9E2-6671-4FF6-9872-8B8941EB172A}" vid="{E41B5BB4-771A-4E60-86E5-65CD4B848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 Power-Point-Vorlage 2023_kurz</Template>
  <TotalTime>0</TotalTime>
  <Words>199</Words>
  <Application>Microsoft Office PowerPoint</Application>
  <PresentationFormat>Benutzerdefiniert</PresentationFormat>
  <Paragraphs>40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SAB PPT-Vorlage</vt:lpstr>
      <vt:lpstr>Ansprechpartner der fachkundigen Stellen - Gründerinnenprämie </vt:lpstr>
      <vt:lpstr>Ansprechpartner der fachkundigen Stellen - Gründerinnenprämie </vt:lpstr>
    </vt:vector>
  </TitlesOfParts>
  <Company>Saechsische Aufbaubank Foerderbank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Ansprechpartner der fachkundigen Stellen - Gründerinnenprämie</dc:title>
  <dc:creator>Wolf, Sebastian</dc:creator>
  <cp:lastModifiedBy>Chmeler, Evelin</cp:lastModifiedBy>
  <cp:revision>6</cp:revision>
  <cp:lastPrinted>2021-02-11T10:23:51Z</cp:lastPrinted>
  <dcterms:created xsi:type="dcterms:W3CDTF">2024-01-18T10:15:45Z</dcterms:created>
  <dcterms:modified xsi:type="dcterms:W3CDTF">2026-07-02T04:53:38Z</dcterms:modified>
  <cp:contentStatus>Draft-180508</cp:contentStatus>
</cp:coreProperties>
</file>